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8" r:id="rId14"/>
    <p:sldId id="269" r:id="rId15"/>
    <p:sldId id="270" r:id="rId16"/>
    <p:sldId id="272" r:id="rId17"/>
    <p:sldId id="273" r:id="rId18"/>
    <p:sldId id="274" r:id="rId19"/>
  </p:sldIdLst>
  <p:sldSz cx="9145588" cy="6859588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95" autoAdjust="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239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239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9435"/>
            <a:ext cx="2945659" cy="493239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9435"/>
            <a:ext cx="2945659" cy="493239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>
              <a:defRPr sz="1200"/>
            </a:lvl1pPr>
          </a:lstStyle>
          <a:p>
            <a:fld id="{A394983B-27C1-468D-9B5D-2043EBEC216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2903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95" cy="4934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195" y="1"/>
            <a:ext cx="2946388" cy="4934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690385"/>
            <a:ext cx="5438140" cy="44436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464"/>
            <a:ext cx="2945295" cy="4934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195" y="9378464"/>
            <a:ext cx="2946388" cy="4934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70F46-7CD5-4A26-B037-ED24F2C424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1239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70F46-7CD5-4A26-B037-ED24F2C4241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 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70F46-7CD5-4A26-B037-ED24F2C4241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0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54" y="329261"/>
            <a:ext cx="8533536" cy="619825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角丸四角形 9"/>
          <p:cNvSpPr/>
          <p:nvPr/>
        </p:nvSpPr>
        <p:spPr>
          <a:xfrm>
            <a:off x="418670" y="434263"/>
            <a:ext cx="8308251" cy="31096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722502" y="1820627"/>
            <a:ext cx="7773750" cy="1829224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722502" y="3685886"/>
            <a:ext cx="7773750" cy="914611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5B6CA2-588C-4006-B7FD-B0D3F2523242}" type="datetime1">
              <a:rPr lang="th-TH" smtClean="0"/>
              <a:t>28/10/61</a:t>
            </a:fld>
            <a:endParaRPr lang="th-TH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008" y="4984634"/>
            <a:ext cx="8185301" cy="1051803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008" y="530474"/>
            <a:ext cx="8185301" cy="418892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EEA12-7A84-4F3F-8F24-E21B0F702C59}" type="datetime1">
              <a:rPr lang="th-TH" smtClean="0"/>
              <a:t>28/10/61</a:t>
            </a:fld>
            <a:endParaRPr lang="th-TH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0552" y="533528"/>
            <a:ext cx="1981544" cy="5259017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3493" y="533527"/>
            <a:ext cx="5944633" cy="525901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BA153D-67DF-4221-A53E-1CD640BD4E00}" type="datetime1">
              <a:rPr lang="th-TH" smtClean="0"/>
              <a:t>28/10/61</a:t>
            </a:fld>
            <a:endParaRPr lang="th-TH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008" y="4984634"/>
            <a:ext cx="8185301" cy="1051803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3008" y="530474"/>
            <a:ext cx="8185301" cy="418892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15E09-4F4F-4DC2-882B-48279737989C}" type="datetime1">
              <a:rPr lang="th-TH" smtClean="0"/>
              <a:t>28/10/61</a:t>
            </a:fld>
            <a:endParaRPr lang="th-TH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04854" y="329261"/>
            <a:ext cx="8533536" cy="619825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角丸四角形 10"/>
          <p:cNvSpPr/>
          <p:nvPr/>
        </p:nvSpPr>
        <p:spPr>
          <a:xfrm>
            <a:off x="418670" y="434262"/>
            <a:ext cx="8308251" cy="4342335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426" y="4929757"/>
            <a:ext cx="8185301" cy="67681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426" y="5625786"/>
            <a:ext cx="8185301" cy="42072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D6C789-0558-4B32-B9EF-BFFFDCB3424B}" type="datetime1">
              <a:rPr lang="th-TH" smtClean="0"/>
              <a:t>28/10/61</a:t>
            </a:fld>
            <a:endParaRPr lang="th-TH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441" y="530474"/>
            <a:ext cx="3932603" cy="43901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56186" y="530474"/>
            <a:ext cx="3932603" cy="43901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989D4-9866-46F4-B693-FBD1526CEABA}" type="datetime1">
              <a:rPr lang="th-TH" smtClean="0"/>
              <a:t>28/10/61</a:t>
            </a:fld>
            <a:endParaRPr lang="th-TH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3008" y="4984634"/>
            <a:ext cx="8185301" cy="1051803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7329" y="579573"/>
            <a:ext cx="3932603" cy="79234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52977" y="579573"/>
            <a:ext cx="3932603" cy="79234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607329" y="1448135"/>
            <a:ext cx="3932603" cy="3490768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52977" y="1448135"/>
            <a:ext cx="3932603" cy="3490768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576263-DE8C-43C0-B7ED-F095D382F835}" type="datetime1">
              <a:rPr lang="th-TH" smtClean="0"/>
              <a:t>28/10/61</a:t>
            </a:fld>
            <a:endParaRPr lang="th-TH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A207-26F2-42FC-AC83-5A0FE47AA459}" type="datetime1">
              <a:rPr lang="th-TH" smtClean="0"/>
              <a:t>28/10/61</a:t>
            </a:fld>
            <a:endParaRPr lang="th-TH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54" y="329261"/>
            <a:ext cx="8533536" cy="619825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82896F-4F11-4E97-A0B3-D768CDCCB1CE}" type="datetime1">
              <a:rPr lang="th-TH" smtClean="0"/>
              <a:t>28/10/61</a:t>
            </a:fld>
            <a:endParaRPr lang="th-TH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9747" y="533524"/>
            <a:ext cx="2972316" cy="914611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539809" y="1448138"/>
            <a:ext cx="2972316" cy="4207086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761505" y="930360"/>
            <a:ext cx="4626963" cy="472549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87035-D618-463C-AFCF-154A3D05D752}" type="datetime1">
              <a:rPr lang="th-TH" smtClean="0"/>
              <a:t>28/10/61</a:t>
            </a:fld>
            <a:endParaRPr lang="th-TH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54" y="329261"/>
            <a:ext cx="8533536" cy="619825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 つの角を丸めた四角形 10"/>
          <p:cNvSpPr/>
          <p:nvPr/>
        </p:nvSpPr>
        <p:spPr>
          <a:xfrm>
            <a:off x="6401913" y="434263"/>
            <a:ext cx="2325009" cy="4344405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80" y="5013218"/>
            <a:ext cx="8231029" cy="1051803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grayWhite">
          <a:xfrm>
            <a:off x="6463835" y="533524"/>
            <a:ext cx="2240669" cy="4212455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846E9A-FE22-4683-9949-73A479D77AE2}" type="datetime1">
              <a:rPr lang="th-TH" smtClean="0"/>
              <a:t>28/10/61</a:t>
            </a:fld>
            <a:endParaRPr lang="th-TH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554" y="435870"/>
            <a:ext cx="5926341" cy="4344405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54" y="329261"/>
            <a:ext cx="8533536" cy="619825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角丸四角形 8"/>
          <p:cNvSpPr/>
          <p:nvPr/>
        </p:nvSpPr>
        <p:spPr>
          <a:xfrm>
            <a:off x="418670" y="434262"/>
            <a:ext cx="8308251" cy="548767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タイトル プレースホルダー 12"/>
          <p:cNvSpPr>
            <a:spLocks noGrp="1"/>
          </p:cNvSpPr>
          <p:nvPr>
            <p:ph type="title"/>
          </p:nvPr>
        </p:nvSpPr>
        <p:spPr>
          <a:xfrm>
            <a:off x="503008" y="4986745"/>
            <a:ext cx="8185301" cy="1051803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503008" y="530474"/>
            <a:ext cx="8185301" cy="418892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2"/>
          </p:nvPr>
        </p:nvSpPr>
        <p:spPr>
          <a:xfrm>
            <a:off x="3776985" y="6113291"/>
            <a:ext cx="2286397" cy="36521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8AAB84-6FCD-43EC-8466-B0C170290E12}" type="datetime1">
              <a:rPr lang="th-TH" smtClean="0"/>
              <a:t>28/10/61</a:t>
            </a:fld>
            <a:endParaRPr lang="th-TH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3"/>
          </p:nvPr>
        </p:nvSpPr>
        <p:spPr>
          <a:xfrm>
            <a:off x="6063381" y="6113291"/>
            <a:ext cx="2286397" cy="36521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349778" y="6113291"/>
            <a:ext cx="457280" cy="36521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447EC1-FC7D-42B6-AEBE-A2AF3AD5B32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07866"/>
            <a:ext cx="9145588" cy="178626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Implementation Plan for Food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Security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 Forecasting </a:t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Bradley Hand ITC" pitchFamily="66" charset="0"/>
              </a:rPr>
              <a:t>Model (F Model) Information in AFSIS</a:t>
            </a:r>
            <a:endParaRPr lang="th-TH" sz="4000" dirty="0">
              <a:solidFill>
                <a:schemeClr val="tx2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09070"/>
            <a:ext cx="9145588" cy="4450517"/>
          </a:xfrm>
        </p:spPr>
        <p:txBody>
          <a:bodyPr>
            <a:normAutofit/>
          </a:bodyPr>
          <a:lstStyle/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  <a:latin typeface="Algerian" pitchFamily="82" charset="0"/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Shoji KIMURA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Bradley Hand ITC" pitchFamily="66" charset="0"/>
              </a:rPr>
              <a:t>Expert of ASEAN Food Security Information System (AFSIS) Project</a:t>
            </a:r>
            <a:endParaRPr lang="th-TH" sz="1600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4" name="Picture 3" descr="AFS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7538" y="2579192"/>
            <a:ext cx="1902996" cy="229662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42736"/>
            <a:ext cx="8231029" cy="77340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latin typeface="Bradley Hand ITC" pitchFamily="66" charset="0"/>
              </a:rPr>
              <a:t>4</a:t>
            </a:r>
            <a:r>
              <a:rPr lang="en-US" sz="2400" b="1" dirty="0" smtClean="0">
                <a:latin typeface="Bradley Hand ITC" pitchFamily="66" charset="0"/>
              </a:rPr>
              <a:t>. Activity Schedule (3)</a:t>
            </a:r>
            <a:endParaRPr lang="th-TH" sz="2400" b="1" dirty="0">
              <a:latin typeface="Bradley Hand ITC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377747"/>
              </p:ext>
            </p:extLst>
          </p:nvPr>
        </p:nvGraphicFramePr>
        <p:xfrm>
          <a:off x="8" y="1095939"/>
          <a:ext cx="9145578" cy="644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82"/>
                <a:gridCol w="732030"/>
                <a:gridCol w="703506"/>
                <a:gridCol w="703506"/>
                <a:gridCol w="703506"/>
                <a:gridCol w="703506"/>
                <a:gridCol w="703506"/>
                <a:gridCol w="703506"/>
                <a:gridCol w="703506"/>
                <a:gridCol w="703506"/>
                <a:gridCol w="703506"/>
                <a:gridCol w="703506"/>
                <a:gridCol w="703506"/>
              </a:tblGrid>
              <a:tr h="435505">
                <a:tc rowSpan="2">
                  <a:txBody>
                    <a:bodyPr/>
                    <a:lstStyle/>
                    <a:p>
                      <a:r>
                        <a:rPr lang="en-US" sz="1700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th-TH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Jun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Jul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th-TH" sz="21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716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Training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Workshop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0898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7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th-TH" sz="1700" b="0" dirty="0">
                        <a:solidFill>
                          <a:schemeClr val="tx1"/>
                        </a:solidFill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F Model parameter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review (JIRCAS)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Improving Database                                                      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Announcement of Forecasting Information in ASEAN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Improving statistical method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(Supporting for Target countries)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2701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  <a:p>
                      <a:pPr algn="ctr"/>
                      <a:endParaRPr lang="en-US" sz="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Providing new data to AFSIS                                                                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Creating forecasting information using model (reflecting agricultural policy)                                          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Forecasting report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</a:t>
                      </a:r>
                    </a:p>
                    <a:p>
                      <a:endParaRPr lang="en-US" sz="1400" b="0" baseline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Date collecting</a:t>
                      </a: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7672" y="5316050"/>
            <a:ext cx="3737040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42193" y="6491962"/>
            <a:ext cx="8131626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2618" y="2664252"/>
            <a:ext cx="1747291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4876" y="3346624"/>
            <a:ext cx="2620937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11008" y="1730480"/>
            <a:ext cx="26881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09397" y="3770035"/>
            <a:ext cx="8064422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537746"/>
            <a:ext cx="2755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radley Hand ITC" pitchFamily="66" charset="0"/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[Third year]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6469506" y="3176686"/>
            <a:ext cx="67204" cy="8506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Flowchart: Connector 33"/>
          <p:cNvSpPr/>
          <p:nvPr/>
        </p:nvSpPr>
        <p:spPr>
          <a:xfrm>
            <a:off x="5513643" y="1643529"/>
            <a:ext cx="134407" cy="17012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/>
          </a:p>
        </p:txBody>
      </p:sp>
      <p:cxnSp>
        <p:nvCxnSpPr>
          <p:cNvPr id="19" name="Straight Arrow Connector 15"/>
          <p:cNvCxnSpPr/>
          <p:nvPr/>
        </p:nvCxnSpPr>
        <p:spPr>
          <a:xfrm>
            <a:off x="1817450" y="4458661"/>
            <a:ext cx="8586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5"/>
          <p:cNvCxnSpPr/>
          <p:nvPr/>
        </p:nvCxnSpPr>
        <p:spPr>
          <a:xfrm>
            <a:off x="5114712" y="5830484"/>
            <a:ext cx="26881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86264" y="5045939"/>
            <a:ext cx="9408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Homework</a:t>
            </a:r>
            <a:endParaRPr lang="th-TH" sz="1200" dirty="0">
              <a:latin typeface="Andalus" pitchFamily="18" charset="-7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08683"/>
              </p:ext>
            </p:extLst>
          </p:nvPr>
        </p:nvGraphicFramePr>
        <p:xfrm>
          <a:off x="372930" y="343149"/>
          <a:ext cx="8399724" cy="7025173"/>
        </p:xfrm>
        <a:graphic>
          <a:graphicData uri="http://schemas.openxmlformats.org/drawingml/2006/table">
            <a:tbl>
              <a:tblPr/>
              <a:tblGrid>
                <a:gridCol w="138981"/>
                <a:gridCol w="1111855"/>
                <a:gridCol w="138981"/>
                <a:gridCol w="1051052"/>
                <a:gridCol w="147671"/>
                <a:gridCol w="1502743"/>
                <a:gridCol w="138981"/>
                <a:gridCol w="1398507"/>
                <a:gridCol w="138981"/>
                <a:gridCol w="1268213"/>
                <a:gridCol w="138981"/>
                <a:gridCol w="1224778"/>
              </a:tblGrid>
              <a:tr h="186821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Arial"/>
                        </a:rPr>
                        <a:t>Comparison of </a:t>
                      </a:r>
                      <a:r>
                        <a:rPr lang="en-US" sz="1200" b="1" i="0" u="none" strike="noStrike" dirty="0">
                          <a:solidFill>
                            <a:srgbClr val="BFBFBF"/>
                          </a:solidFill>
                          <a:latin typeface="Arial"/>
                        </a:rPr>
                        <a:t>Present database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and New database</a:t>
                      </a:r>
                    </a:p>
                  </a:txBody>
                  <a:tcPr marL="5360" marR="5360" marT="53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968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Item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Item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Item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Item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Item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No.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latin typeface="Arial"/>
                        </a:rPr>
                        <a:t>Item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exports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seed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processing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import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exports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waste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Population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exports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waste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GDP, real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imports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waste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Cassava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GDP, nominal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imports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waste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GDP, nominal (USD)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planted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imports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waste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GDP deflator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planted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imports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Population domain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CPI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planted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imports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Domestic Consumption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863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planted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exports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Number and area of agricultural holdings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Cassava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planted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exports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Labor Force of persons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exports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Gross Domestic Product (GDP)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fmeat 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exports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Per capita Gross Value Added (GVA)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fooduse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exports value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imports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99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Cassava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imports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Arial"/>
                        </a:rPr>
                        <a:t>Cassava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59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imports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other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imports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Pig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stock change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imports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latin typeface="Arial"/>
                        </a:rPr>
                        <a:t>Rice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Cattle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stock change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exports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stock change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exports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Cassava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189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stock change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farmgate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exports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producer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farmgate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exports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149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production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farmgate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exports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wet season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beginning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farmgate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stock changes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109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dry season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farmgate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stock changes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upland harvested area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crop calendar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69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stock changes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wet season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retail price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crop calendar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stock changes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dry season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Cattle inventory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ending stocks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crop calendar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stock changes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upland yield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total inventoy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export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239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crop calendar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domestic supply 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wet season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Pig total inventory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export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crop calendar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dry season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total inventory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199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export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cost of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Rice, milled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Cattle slaughtered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export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cost of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159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slaughtered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export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cost of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domestic supply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Pig slaughtered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export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cost of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feed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119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Cassava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slaughtered number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export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cost of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feed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per slautered animal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export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imports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79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feed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food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per slaughtered animal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import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imports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feed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Rice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per slaughtered animall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import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39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imports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feed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Maize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per slaughtered animal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import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249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imports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seed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Cassava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import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250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Soybean imports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seed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latin typeface="Arial"/>
                        </a:rPr>
                        <a:t>Sugarcane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209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Beef meat import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251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Paddy exports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84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Cassava seed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Soybean food use per capita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168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210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Buffalo meat import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252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9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43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Maize exports quantity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85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BFBFBF"/>
                          </a:solidFill>
                          <a:latin typeface="Arial"/>
                        </a:rPr>
                        <a:t>Sugarcane seed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127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Sugarcane processing use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169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Chicken meat production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211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latin typeface="Arial"/>
                        </a:rPr>
                        <a:t>Pork meat import value total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700" b="0" i="0" u="none" strike="noStrike">
                          <a:latin typeface="Arial"/>
                        </a:rPr>
                        <a:t>253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5360" marR="5360" marT="53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63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5588" cy="100557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latin typeface="Bradley Hand ITC" pitchFamily="66" charset="0"/>
              </a:rPr>
              <a:t>5</a:t>
            </a:r>
            <a:r>
              <a:rPr lang="en-US" sz="2400" b="1" dirty="0" smtClean="0">
                <a:latin typeface="Bradley Hand ITC" pitchFamily="66" charset="0"/>
              </a:rPr>
              <a:t>.Implementation Structure</a:t>
            </a:r>
            <a:endParaRPr lang="th-TH" sz="24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77986"/>
            <a:ext cx="9145587" cy="5981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 Project Manager  </a:t>
            </a: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000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                                                                                                                                              Consultant         FAO          Other Institution</a:t>
            </a:r>
          </a:p>
          <a:p>
            <a:pPr>
              <a:buNone/>
            </a:pPr>
            <a:endParaRPr lang="en-US" sz="1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                                                                                                                                   Training Workshop</a:t>
            </a: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                 Developing  F Model                                               Broadening necessary data                                                        Improving Database</a:t>
            </a:r>
          </a:p>
          <a:p>
            <a:pPr>
              <a:buNone/>
            </a:pPr>
            <a:r>
              <a:rPr lang="en-US" sz="1200" b="1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400" b="1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ndalus" pitchFamily="18" charset="-78"/>
                <a:cs typeface="Andalus" pitchFamily="18" charset="-78"/>
              </a:rPr>
              <a:t>                </a:t>
            </a: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            JIRCAS                                                                         AFSIS Expert                                                                  AFSIS Secretariat                                           </a:t>
            </a:r>
          </a:p>
          <a:p>
            <a:pPr>
              <a:buNone/>
            </a:pPr>
            <a:r>
              <a:rPr lang="en-US" sz="1400" dirty="0" smtClean="0">
                <a:latin typeface="Andalus" pitchFamily="18" charset="-78"/>
                <a:cs typeface="Andalus" pitchFamily="18" charset="-78"/>
              </a:rPr>
              <a:t>  </a:t>
            </a:r>
          </a:p>
          <a:p>
            <a:pPr>
              <a:buNone/>
            </a:pPr>
            <a:endParaRPr lang="en-US" sz="1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12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</a:t>
            </a: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                                               </a:t>
            </a: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                        FP Member          FP Member</a:t>
            </a:r>
          </a:p>
          <a:p>
            <a:pPr>
              <a:buNone/>
            </a:pPr>
            <a:endParaRPr lang="en-US" sz="12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   Training</a:t>
            </a:r>
          </a:p>
          <a:p>
            <a:pPr>
              <a:buNone/>
            </a:pP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Workshop</a:t>
            </a:r>
            <a:r>
              <a:rPr lang="en-US" sz="14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sz="1400" dirty="0" smtClean="0">
                <a:latin typeface="Andalus" pitchFamily="18" charset="-78"/>
                <a:cs typeface="Andalus" pitchFamily="18" charset="-78"/>
              </a:rPr>
              <a:t>                                                                        </a:t>
            </a:r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Trainees</a:t>
            </a:r>
          </a:p>
        </p:txBody>
      </p:sp>
      <p:sp>
        <p:nvSpPr>
          <p:cNvPr id="8" name="Oval 7"/>
          <p:cNvSpPr/>
          <p:nvPr/>
        </p:nvSpPr>
        <p:spPr>
          <a:xfrm>
            <a:off x="6656103" y="877987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Snip Same Side Corner Rectangle 11"/>
          <p:cNvSpPr/>
          <p:nvPr/>
        </p:nvSpPr>
        <p:spPr>
          <a:xfrm>
            <a:off x="4371183" y="1133168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14229" y="1813649"/>
            <a:ext cx="624992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78747" y="3896878"/>
            <a:ext cx="255181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202325" y="2025553"/>
            <a:ext cx="425301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378747" y="1685312"/>
            <a:ext cx="255181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336217" y="1983023"/>
            <a:ext cx="340241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7537312" y="3641698"/>
            <a:ext cx="255181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579843" y="1897963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1329916" y="4109529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152463" y="4109529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262712" y="5300372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2405172" y="4109529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278818" y="4109529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1287385" y="3641698"/>
            <a:ext cx="255181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414229" y="4025216"/>
            <a:ext cx="624992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414229" y="3770035"/>
            <a:ext cx="624992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371183" y="877987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9" name="Straight Connector 88"/>
          <p:cNvCxnSpPr/>
          <p:nvPr/>
        </p:nvCxnSpPr>
        <p:spPr>
          <a:xfrm>
            <a:off x="1011008" y="5386179"/>
            <a:ext cx="672035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2405172" y="5300372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153467" y="5386179"/>
            <a:ext cx="672035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320086" y="707866"/>
            <a:ext cx="262093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5810570" y="1218327"/>
            <a:ext cx="1019777" cy="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320086" y="1728589"/>
            <a:ext cx="262093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8431508" y="1217382"/>
            <a:ext cx="1019777" cy="7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161520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497538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833555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169573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4841608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505591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5244829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513643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849661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6185678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6521696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857714" y="5386179"/>
            <a:ext cx="134407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c 146"/>
          <p:cNvSpPr/>
          <p:nvPr/>
        </p:nvSpPr>
        <p:spPr>
          <a:xfrm>
            <a:off x="3363131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5" name="Arc 154"/>
          <p:cNvSpPr/>
          <p:nvPr/>
        </p:nvSpPr>
        <p:spPr>
          <a:xfrm>
            <a:off x="3699149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6" name="Arc 155"/>
          <p:cNvSpPr/>
          <p:nvPr/>
        </p:nvSpPr>
        <p:spPr>
          <a:xfrm>
            <a:off x="4035166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7" name="Arc 156"/>
          <p:cNvSpPr/>
          <p:nvPr/>
        </p:nvSpPr>
        <p:spPr>
          <a:xfrm>
            <a:off x="4371184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8" name="Arc 157"/>
          <p:cNvSpPr/>
          <p:nvPr/>
        </p:nvSpPr>
        <p:spPr>
          <a:xfrm>
            <a:off x="4707202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9" name="Arc 158"/>
          <p:cNvSpPr/>
          <p:nvPr/>
        </p:nvSpPr>
        <p:spPr>
          <a:xfrm>
            <a:off x="5043219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0" name="Arc 159"/>
          <p:cNvSpPr/>
          <p:nvPr/>
        </p:nvSpPr>
        <p:spPr>
          <a:xfrm>
            <a:off x="5379237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1" name="Arc 160"/>
          <p:cNvSpPr/>
          <p:nvPr/>
        </p:nvSpPr>
        <p:spPr>
          <a:xfrm>
            <a:off x="5715254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2" name="Arc 161"/>
          <p:cNvSpPr/>
          <p:nvPr/>
        </p:nvSpPr>
        <p:spPr>
          <a:xfrm>
            <a:off x="6387289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3" name="Arc 162"/>
          <p:cNvSpPr/>
          <p:nvPr/>
        </p:nvSpPr>
        <p:spPr>
          <a:xfrm>
            <a:off x="6051272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4" name="Arc 163"/>
          <p:cNvSpPr/>
          <p:nvPr/>
        </p:nvSpPr>
        <p:spPr>
          <a:xfrm>
            <a:off x="6723307" y="5386180"/>
            <a:ext cx="43009" cy="170120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6" name="Oval 165"/>
          <p:cNvSpPr/>
          <p:nvPr/>
        </p:nvSpPr>
        <p:spPr>
          <a:xfrm>
            <a:off x="876601" y="5556300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7" name="Oval 166"/>
          <p:cNvSpPr/>
          <p:nvPr/>
        </p:nvSpPr>
        <p:spPr>
          <a:xfrm>
            <a:off x="1279822" y="4280396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8" name="Oval 167"/>
          <p:cNvSpPr/>
          <p:nvPr/>
        </p:nvSpPr>
        <p:spPr>
          <a:xfrm>
            <a:off x="2355078" y="4280396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9" name="Oval 168"/>
          <p:cNvSpPr/>
          <p:nvPr/>
        </p:nvSpPr>
        <p:spPr>
          <a:xfrm>
            <a:off x="1279822" y="2579192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0" name="Oval 169"/>
          <p:cNvSpPr/>
          <p:nvPr/>
        </p:nvSpPr>
        <p:spPr>
          <a:xfrm>
            <a:off x="4371183" y="2579192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1" name="Oval 170"/>
          <p:cNvSpPr/>
          <p:nvPr/>
        </p:nvSpPr>
        <p:spPr>
          <a:xfrm>
            <a:off x="7529749" y="2579192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2" name="Oval 171"/>
          <p:cNvSpPr/>
          <p:nvPr/>
        </p:nvSpPr>
        <p:spPr>
          <a:xfrm>
            <a:off x="8201784" y="877987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3" name="Oval 172"/>
          <p:cNvSpPr/>
          <p:nvPr/>
        </p:nvSpPr>
        <p:spPr>
          <a:xfrm>
            <a:off x="7328138" y="877987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5" name="Snip Same Side Corner Rectangle 174"/>
          <p:cNvSpPr/>
          <p:nvPr/>
        </p:nvSpPr>
        <p:spPr>
          <a:xfrm>
            <a:off x="1279822" y="4535577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6" name="Snip Same Side Corner Rectangle 175"/>
          <p:cNvSpPr/>
          <p:nvPr/>
        </p:nvSpPr>
        <p:spPr>
          <a:xfrm>
            <a:off x="2355078" y="4535577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7" name="Snip Same Side Corner Rectangle 176"/>
          <p:cNvSpPr/>
          <p:nvPr/>
        </p:nvSpPr>
        <p:spPr>
          <a:xfrm>
            <a:off x="1279822" y="2834372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8" name="Snip Same Side Corner Rectangle 177"/>
          <p:cNvSpPr/>
          <p:nvPr/>
        </p:nvSpPr>
        <p:spPr>
          <a:xfrm>
            <a:off x="4371183" y="2834372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9" name="Snip Same Side Corner Rectangle 178"/>
          <p:cNvSpPr/>
          <p:nvPr/>
        </p:nvSpPr>
        <p:spPr>
          <a:xfrm>
            <a:off x="7529749" y="2834372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0" name="Snip Same Side Corner Rectangle 179"/>
          <p:cNvSpPr/>
          <p:nvPr/>
        </p:nvSpPr>
        <p:spPr>
          <a:xfrm>
            <a:off x="8201784" y="1133168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1" name="Snip Same Side Corner Rectangle 180"/>
          <p:cNvSpPr/>
          <p:nvPr/>
        </p:nvSpPr>
        <p:spPr>
          <a:xfrm>
            <a:off x="7328138" y="1133168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2" name="Snip Same Side Corner Rectangle 181"/>
          <p:cNvSpPr/>
          <p:nvPr/>
        </p:nvSpPr>
        <p:spPr>
          <a:xfrm>
            <a:off x="6656103" y="1133168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3" name="Oval 182"/>
          <p:cNvSpPr/>
          <p:nvPr/>
        </p:nvSpPr>
        <p:spPr>
          <a:xfrm>
            <a:off x="1548636" y="5556300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4" name="Oval 183"/>
          <p:cNvSpPr/>
          <p:nvPr/>
        </p:nvSpPr>
        <p:spPr>
          <a:xfrm>
            <a:off x="2019060" y="5556300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6" name="Snip Same Side Corner Rectangle 185"/>
          <p:cNvSpPr/>
          <p:nvPr/>
        </p:nvSpPr>
        <p:spPr>
          <a:xfrm>
            <a:off x="876601" y="5811481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7" name="Snip Same Side Corner Rectangle 186"/>
          <p:cNvSpPr/>
          <p:nvPr/>
        </p:nvSpPr>
        <p:spPr>
          <a:xfrm>
            <a:off x="1548636" y="5811481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8" name="Snip Same Side Corner Rectangle 187"/>
          <p:cNvSpPr/>
          <p:nvPr/>
        </p:nvSpPr>
        <p:spPr>
          <a:xfrm>
            <a:off x="2019060" y="5811481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9" name="Snip Same Side Corner Rectangle 188"/>
          <p:cNvSpPr/>
          <p:nvPr/>
        </p:nvSpPr>
        <p:spPr>
          <a:xfrm>
            <a:off x="2691096" y="5811481"/>
            <a:ext cx="268814" cy="340241"/>
          </a:xfrm>
          <a:prstGeom prst="snip2Same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0" name="Oval 189"/>
          <p:cNvSpPr/>
          <p:nvPr/>
        </p:nvSpPr>
        <p:spPr>
          <a:xfrm>
            <a:off x="2691096" y="5556300"/>
            <a:ext cx="268814" cy="2551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2" name="Straight Connector 191"/>
          <p:cNvCxnSpPr/>
          <p:nvPr/>
        </p:nvCxnSpPr>
        <p:spPr>
          <a:xfrm rot="5400000">
            <a:off x="968478" y="5428908"/>
            <a:ext cx="8506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5400000">
            <a:off x="2783719" y="5427963"/>
            <a:ext cx="8506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>
            <a:off x="1641260" y="5427963"/>
            <a:ext cx="8506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5400000">
            <a:off x="2111684" y="5427963"/>
            <a:ext cx="8506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774405" y="1303288"/>
            <a:ext cx="1545681" cy="18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4421277" y="3684228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7579843" y="4109529"/>
            <a:ext cx="170120" cy="1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73379" y="452686"/>
            <a:ext cx="8185332" cy="4871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600" b="1" dirty="0" smtClean="0">
                <a:solidFill>
                  <a:schemeClr val="accent1"/>
                </a:solidFill>
                <a:latin typeface="Andalus" pitchFamily="18" charset="-78"/>
                <a:cs typeface="Andalus" pitchFamily="18" charset="-78"/>
              </a:rPr>
              <a:t>   </a:t>
            </a:r>
            <a:r>
              <a:rPr lang="en-US" altLang="ja-JP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6. Responsibilities of Member countries (1)</a:t>
            </a:r>
          </a:p>
          <a:p>
            <a:pPr marL="0" indent="0">
              <a:buNone/>
            </a:pPr>
            <a:endParaRPr lang="ja-JP" altLang="ja-JP" sz="26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altLang="ja-JP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Andalus" pitchFamily="18" charset="-78"/>
                <a:cs typeface="Andalus" pitchFamily="18" charset="-78"/>
              </a:rPr>
              <a:t>6-1   Member countries collaborate in the implementation and development of forecasting information conducted in ASEAN Member States. </a:t>
            </a:r>
          </a:p>
          <a:p>
            <a:pPr marL="0" indent="0">
              <a:buNone/>
            </a:pPr>
            <a:endParaRPr lang="en-US" altLang="ja-JP" sz="18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altLang="ja-JP" sz="1800" dirty="0" smtClean="0">
                <a:latin typeface="Andalus" pitchFamily="18" charset="-78"/>
                <a:cs typeface="Andalus" pitchFamily="18" charset="-78"/>
              </a:rPr>
              <a:t>6-2   Member countries must</a:t>
            </a:r>
            <a:r>
              <a:rPr lang="en-US" altLang="ja-JP" sz="1800" u="sng" dirty="0" smtClean="0">
                <a:latin typeface="Andalus" pitchFamily="18" charset="-78"/>
                <a:cs typeface="Andalus" pitchFamily="18" charset="-78"/>
              </a:rPr>
              <a:t> prepare the working group </a:t>
            </a:r>
            <a:r>
              <a:rPr lang="en-US" altLang="ja-JP" sz="1800" dirty="0" smtClean="0">
                <a:latin typeface="Andalus" pitchFamily="18" charset="-78"/>
                <a:cs typeface="Andalus" pitchFamily="18" charset="-78"/>
              </a:rPr>
              <a:t>for F Model activity. This working group consists of a chief (FP member) and two trainee staffs.</a:t>
            </a:r>
            <a:endParaRPr lang="ja-JP" altLang="ja-JP" sz="18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altLang="ja-JP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7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73379" y="452686"/>
            <a:ext cx="8185332" cy="5128152"/>
          </a:xfrm>
        </p:spPr>
        <p:txBody>
          <a:bodyPr>
            <a:normAutofit fontScale="62500" lnSpcReduction="20000"/>
          </a:bodyPr>
          <a:lstStyle/>
          <a:p>
            <a:pPr marL="347472" lvl="1" indent="0">
              <a:buNone/>
            </a:pPr>
            <a:endParaRPr lang="en-US" altLang="ja-JP" sz="1800" dirty="0" smtClean="0">
              <a:latin typeface="Andalus" pitchFamily="18" charset="-78"/>
              <a:cs typeface="Andalus" pitchFamily="18" charset="-78"/>
            </a:endParaRPr>
          </a:p>
          <a:p>
            <a:pPr marL="347472" lvl="1" indent="0">
              <a:buNone/>
            </a:pPr>
            <a:r>
              <a:rPr lang="en-US" altLang="ja-JP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6. Responsibilities of Member countries (2)</a:t>
            </a:r>
            <a:endParaRPr lang="en-US" altLang="ja-JP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marL="347472" lvl="1" indent="0">
              <a:buNone/>
            </a:pPr>
            <a:endParaRPr lang="ja-JP" altLang="ja-JP" sz="18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 6-3   </a:t>
            </a:r>
            <a:r>
              <a:rPr lang="en-US" altLang="ja-JP" sz="3300" dirty="0" smtClean="0">
                <a:latin typeface="Andalus" pitchFamily="18" charset="-78"/>
                <a:cs typeface="Andalus" pitchFamily="18" charset="-78"/>
              </a:rPr>
              <a:t>Trainees are requested as follows:</a:t>
            </a:r>
          </a:p>
          <a:p>
            <a:pPr marL="0" lvl="0" indent="0">
              <a:buNone/>
            </a:pPr>
            <a:endParaRPr lang="en-US" altLang="ja-JP" sz="2600" dirty="0" smtClean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300" dirty="0" smtClean="0">
                <a:latin typeface="Andalus" pitchFamily="18" charset="-78"/>
                <a:cs typeface="Andalus" pitchFamily="18" charset="-78"/>
              </a:rPr>
              <a:t>                   </a:t>
            </a: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Bachelor </a:t>
            </a:r>
            <a:r>
              <a:rPr lang="en-US" altLang="ja-JP" sz="2900" dirty="0">
                <a:latin typeface="Andalus" pitchFamily="18" charset="-78"/>
                <a:cs typeface="Andalus" pitchFamily="18" charset="-78"/>
              </a:rPr>
              <a:t>level of statistics, economics, agriculture or any related field.</a:t>
            </a:r>
            <a:endParaRPr lang="ja-JP" altLang="ja-JP" sz="29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              Have </a:t>
            </a:r>
            <a:r>
              <a:rPr lang="en-US" altLang="ja-JP" sz="2900" dirty="0">
                <a:latin typeface="Andalus" pitchFamily="18" charset="-78"/>
                <a:cs typeface="Andalus" pitchFamily="18" charset="-78"/>
              </a:rPr>
              <a:t>a basic knowledge of Regression technique</a:t>
            </a:r>
            <a:endParaRPr lang="ja-JP" altLang="ja-JP" sz="29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              Responsible </a:t>
            </a:r>
            <a:r>
              <a:rPr lang="en-US" altLang="ja-JP" sz="2900" dirty="0">
                <a:latin typeface="Andalus" pitchFamily="18" charset="-78"/>
                <a:cs typeface="Andalus" pitchFamily="18" charset="-78"/>
              </a:rPr>
              <a:t>for agriculture statistics</a:t>
            </a:r>
            <a:endParaRPr lang="ja-JP" altLang="ja-JP" sz="29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              Fluent </a:t>
            </a:r>
            <a:r>
              <a:rPr lang="en-US" altLang="ja-JP" sz="2900" dirty="0">
                <a:latin typeface="Andalus" pitchFamily="18" charset="-78"/>
                <a:cs typeface="Andalus" pitchFamily="18" charset="-78"/>
              </a:rPr>
              <a:t>in English, written and spoken is a </a:t>
            </a: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must</a:t>
            </a:r>
          </a:p>
          <a:p>
            <a:pPr marL="0" lvl="0" indent="0">
              <a:buNone/>
            </a:pPr>
            <a:r>
              <a:rPr lang="en-US" altLang="ja-JP" sz="29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             It must be less than 50 years</a:t>
            </a:r>
          </a:p>
          <a:p>
            <a:pPr marL="0" lvl="0" indent="0">
              <a:buNone/>
            </a:pPr>
            <a:endParaRPr lang="en-US" altLang="ja-JP" sz="29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altLang="ja-JP" sz="29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 6-4   </a:t>
            </a:r>
            <a:r>
              <a:rPr lang="en-US" altLang="ja-JP" sz="3300" u="sng" dirty="0" smtClean="0">
                <a:latin typeface="Andalus" pitchFamily="18" charset="-78"/>
                <a:cs typeface="Andalus" pitchFamily="18" charset="-78"/>
              </a:rPr>
              <a:t>Trainee </a:t>
            </a:r>
            <a:r>
              <a:rPr lang="en-US" altLang="ja-JP" sz="3300" u="sng" dirty="0">
                <a:latin typeface="Andalus" pitchFamily="18" charset="-78"/>
                <a:cs typeface="Andalus" pitchFamily="18" charset="-78"/>
              </a:rPr>
              <a:t>staffs have to work to the exercises </a:t>
            </a:r>
            <a:r>
              <a:rPr lang="en-US" altLang="ja-JP" sz="3300" dirty="0">
                <a:latin typeface="Andalus" pitchFamily="18" charset="-78"/>
                <a:cs typeface="Andalus" pitchFamily="18" charset="-78"/>
              </a:rPr>
              <a:t>that indicated by training after the training</a:t>
            </a:r>
            <a:r>
              <a:rPr lang="en-US" altLang="ja-JP" sz="33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lvl="0" indent="0">
              <a:buNone/>
            </a:pPr>
            <a:endParaRPr lang="en-US" altLang="ja-JP" sz="3300" dirty="0">
              <a:latin typeface="Andalus" pitchFamily="18" charset="-78"/>
              <a:cs typeface="Andalus" pitchFamily="18" charset="-78"/>
            </a:endParaRPr>
          </a:p>
          <a:p>
            <a:pPr marL="0" lvl="0" indent="0">
              <a:buNone/>
            </a:pPr>
            <a:r>
              <a:rPr lang="en-US" altLang="ja-JP" sz="2900" dirty="0" smtClean="0">
                <a:latin typeface="Andalus" pitchFamily="18" charset="-78"/>
                <a:cs typeface="Andalus" pitchFamily="18" charset="-78"/>
              </a:rPr>
              <a:t>6-5   Member countries </a:t>
            </a:r>
            <a:r>
              <a:rPr lang="en-US" altLang="ja-JP" sz="3300" u="sng" dirty="0" smtClean="0">
                <a:latin typeface="Andalus" pitchFamily="18" charset="-78"/>
                <a:cs typeface="Andalus" pitchFamily="18" charset="-78"/>
              </a:rPr>
              <a:t>are </a:t>
            </a:r>
            <a:r>
              <a:rPr lang="en-US" altLang="ja-JP" sz="3300" u="sng" dirty="0">
                <a:latin typeface="Andalus" pitchFamily="18" charset="-78"/>
                <a:cs typeface="Andalus" pitchFamily="18" charset="-78"/>
              </a:rPr>
              <a:t>requested to prepare the data </a:t>
            </a:r>
            <a:r>
              <a:rPr lang="en-US" altLang="ja-JP" sz="3300" dirty="0">
                <a:latin typeface="Andalus" pitchFamily="18" charset="-78"/>
                <a:cs typeface="Andalus" pitchFamily="18" charset="-78"/>
              </a:rPr>
              <a:t>according to the “</a:t>
            </a:r>
            <a:r>
              <a:rPr lang="en-US" altLang="ja-JP" sz="3300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guideline for collecting data</a:t>
            </a:r>
            <a:r>
              <a:rPr lang="en-US" altLang="ja-JP" sz="3300" dirty="0">
                <a:latin typeface="Andalus" pitchFamily="18" charset="-78"/>
                <a:cs typeface="Andalus" pitchFamily="18" charset="-78"/>
              </a:rPr>
              <a:t>” for </a:t>
            </a:r>
            <a:r>
              <a:rPr lang="en-US" altLang="ja-JP" sz="3300" dirty="0" smtClean="0">
                <a:latin typeface="Andalus" pitchFamily="18" charset="-78"/>
                <a:cs typeface="Andalus" pitchFamily="18" charset="-78"/>
              </a:rPr>
              <a:t>  F Model </a:t>
            </a:r>
            <a:r>
              <a:rPr lang="en-US" altLang="ja-JP" sz="3300" dirty="0">
                <a:latin typeface="Andalus" pitchFamily="18" charset="-78"/>
                <a:cs typeface="Andalus" pitchFamily="18" charset="-78"/>
              </a:rPr>
              <a:t>activity.</a:t>
            </a:r>
            <a:endParaRPr lang="ja-JP" altLang="ja-JP" sz="33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ja-JP" altLang="ja-JP" sz="2900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22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4294967295"/>
          </p:nvPr>
        </p:nvSpPr>
        <p:spPr>
          <a:xfrm>
            <a:off x="406176" y="452686"/>
            <a:ext cx="8185332" cy="58691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2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altLang="ja-JP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7.  Continuity to obtain and tackle</a:t>
            </a:r>
            <a:endParaRPr lang="ja-JP" altLang="ja-JP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  <a:cs typeface="Andalus" pitchFamily="18" charset="-78"/>
            </a:endParaRPr>
          </a:p>
          <a:p>
            <a:pPr marL="0" indent="0">
              <a:buNone/>
            </a:pPr>
            <a:endParaRPr lang="en-US" altLang="ja-JP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altLang="ja-JP" sz="22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ndalus" pitchFamily="18" charset="-78"/>
                <a:cs typeface="Andalus" pitchFamily="18" charset="-78"/>
              </a:rPr>
              <a:t>     To guarantee a prompt response and dissemination of acquired  knowledge and information with the members of working group, </a:t>
            </a:r>
            <a:r>
              <a:rPr lang="en-US" altLang="ja-JP" sz="2000" u="sng" dirty="0" smtClean="0">
                <a:latin typeface="Andalus" pitchFamily="18" charset="-78"/>
                <a:cs typeface="Andalus" pitchFamily="18" charset="-78"/>
              </a:rPr>
              <a:t>pioneering participant of this training would be responsible to obtain and tackle </a:t>
            </a:r>
            <a:r>
              <a:rPr lang="en-US" altLang="ja-JP" sz="2000" u="sng" dirty="0">
                <a:latin typeface="Andalus" pitchFamily="18" charset="-78"/>
                <a:cs typeface="Andalus" pitchFamily="18" charset="-78"/>
              </a:rPr>
              <a:t>the succeeding trainings </a:t>
            </a:r>
            <a:r>
              <a:rPr lang="en-US" altLang="ja-JP" sz="2000" dirty="0">
                <a:latin typeface="Andalus" pitchFamily="18" charset="-78"/>
                <a:cs typeface="Andalus" pitchFamily="18" charset="-78"/>
              </a:rPr>
              <a:t>to be conducted</a:t>
            </a:r>
            <a:r>
              <a:rPr lang="en-US" altLang="ja-JP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0" indent="0">
              <a:buNone/>
            </a:pPr>
            <a:endParaRPr lang="en-US" altLang="ja-JP" sz="20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ndalus" pitchFamily="18" charset="-78"/>
                <a:cs typeface="Andalus" pitchFamily="18" charset="-78"/>
              </a:rPr>
              <a:t>     Training certificate would be given to a trainee who complete the presentation in workshop by each year.</a:t>
            </a:r>
            <a:endParaRPr lang="ja-JP" altLang="ja-JP" sz="20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990" y="4280397"/>
            <a:ext cx="136896" cy="17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58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73380" y="575893"/>
            <a:ext cx="81988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  <a:ea typeface="Calibri" pitchFamily="34" charset="0"/>
                <a:cs typeface="Cordia New" pitchFamily="34" charset="-34"/>
              </a:rPr>
              <a:t>FAO TCPFP Workshop and the First AFSIS F Model Training Program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3381" y="1218229"/>
          <a:ext cx="8198829" cy="4618403"/>
        </p:xfrm>
        <a:graphic>
          <a:graphicData uri="http://schemas.openxmlformats.org/drawingml/2006/table">
            <a:tbl>
              <a:tblPr/>
              <a:tblGrid>
                <a:gridCol w="733227"/>
                <a:gridCol w="1666429"/>
                <a:gridCol w="1533115"/>
                <a:gridCol w="1466458"/>
                <a:gridCol w="1364805"/>
                <a:gridCol w="1434795"/>
              </a:tblGrid>
              <a:tr h="25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Time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July 9 Tue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July 10 Wed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July 11 Thu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July 12 Fri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July 13 Sat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Cordia New"/>
                        </a:rPr>
                        <a:t>9:00 – 10:30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ordia New"/>
                        </a:rPr>
                        <a:t>(AFSIS F Model Training)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Orienteering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Opening session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Presentation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-Keynote 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 smtClean="0">
                          <a:latin typeface="Calibri"/>
                          <a:ea typeface="Calibri"/>
                          <a:cs typeface="Cordia New"/>
                        </a:rPr>
                        <a:t>Aprichart</a:t>
                      </a:r>
                      <a:r>
                        <a:rPr lang="en-US" sz="1200" baseline="0" dirty="0" smtClean="0"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200" dirty="0" err="1" smtClean="0">
                          <a:latin typeface="Calibri"/>
                          <a:ea typeface="Calibri"/>
                          <a:cs typeface="Cordia New"/>
                        </a:rPr>
                        <a:t>Pongsrihadulchai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Implementation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plan for </a:t>
                      </a:r>
                      <a:endParaRPr lang="en-US" sz="1200" dirty="0" smtClean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  F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Model activity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(Mr. Kimura)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Lecture and practice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-Single equation model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Testing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Function type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Kusano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, JIRCAS)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Lecture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-Agricultural Economic Situation-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Aree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Wiboonpongse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Chiang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mai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university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Lecture and practice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-Single equation model-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Elasticity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Projection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Kusano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, JIRCAS)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Presentation and discussion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-Data definition for F Model (rice)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(Mr. Kimura)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3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Cordia New"/>
                        </a:rPr>
                        <a:t>11:00 – 12:30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063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Cordia New"/>
                        </a:rPr>
                        <a:t>13:30 – 15:00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Lecture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and practice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-Single equation model-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Basic statistics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Regression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Kusano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, JIRCAS)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Lecture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-Fundamental regression-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Aree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Wiboonpongse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Chiang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mai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university 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Lecture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-Econometric Apply-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Aree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Wiboonpongse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Chiang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mai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 university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Lecture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and practice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-Single equation model-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Dummy and policy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Further development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Kusano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, JIRCAS)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Homework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for Trainee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(Dr. </a:t>
                      </a:r>
                      <a:r>
                        <a:rPr lang="en-US" sz="1200" dirty="0" err="1">
                          <a:latin typeface="Calibri"/>
                          <a:ea typeface="Calibri"/>
                          <a:cs typeface="Cordia New"/>
                        </a:rPr>
                        <a:t>Kusano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, JIRCAS, </a:t>
                      </a:r>
                      <a:endParaRPr lang="en-US" sz="1200" dirty="0" smtClean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Mr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. Kimura)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Closing session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Cordia New"/>
                        </a:rPr>
                        <a:t>15:30 – 17:00</a:t>
                      </a:r>
                    </a:p>
                  </a:txBody>
                  <a:tcPr marL="41193" marR="411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_0100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043" y="877987"/>
            <a:ext cx="1612884" cy="2211566"/>
          </a:xfrm>
          <a:prstGeom prst="rect">
            <a:avLst/>
          </a:prstGeom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631945" y="1127376"/>
            <a:ext cx="4905857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Dr. Eiichi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Kusano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Researcher with fixed term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Japan International Research Center for Agricultural Sciences, Tsukuba, Japan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4990" y="3429795"/>
            <a:ext cx="336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Educational background:</a:t>
            </a:r>
            <a:endParaRPr lang="th-TH" sz="12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4990" y="3770035"/>
          <a:ext cx="7795607" cy="2519282"/>
        </p:xfrm>
        <a:graphic>
          <a:graphicData uri="http://schemas.openxmlformats.org/drawingml/2006/table">
            <a:tbl>
              <a:tblPr/>
              <a:tblGrid>
                <a:gridCol w="2340232"/>
                <a:gridCol w="569990"/>
                <a:gridCol w="569416"/>
                <a:gridCol w="2034286"/>
                <a:gridCol w="2281683"/>
              </a:tblGrid>
              <a:tr h="26181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Name and place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Years attended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Degrees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Main subjects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1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From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To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39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Tokyo University of Agriculture and Technology, Tokyo, Japan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2005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2008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Ph.D. (Doctor of Agriculture)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Comprehensive development study on semi-arid area in China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Ibaraki University, Ibaraki, Japan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2003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2005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Master of Agriculture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Study on surplus labor in China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Ibaraki University, Ibaraki, Japan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1999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2003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Bachelor of Agriculture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Rural development model study in Japan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81432" y="452686"/>
            <a:ext cx="2217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Instructor (permanent)</a:t>
            </a:r>
            <a:endParaRPr lang="th-TH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17</a:t>
            </a:fld>
            <a:endParaRPr lang="th-TH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mis.agri.cmu.ac.th/images/person/03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839" y="963047"/>
            <a:ext cx="1612884" cy="2211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631945" y="1297496"/>
            <a:ext cx="4368229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rdia New" pitchFamily="34" charset="-34"/>
              </a:rPr>
              <a:t>Dr.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rdia New" pitchFamily="34" charset="-34"/>
              </a:rPr>
              <a:t>Aree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rdia New" pitchFamily="34" charset="-34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rdia New" pitchFamily="34" charset="-34"/>
              </a:rPr>
              <a:t>Wiboonpongse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ordia New" pitchFamily="34" charset="-34"/>
              </a:rPr>
              <a:t>Professor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Agricultural Economics and Extension,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Faculty of Agriculture,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Chiangmai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rdia New" pitchFamily="34" charset="-34"/>
              </a:rPr>
              <a:t> University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990" y="3429795"/>
            <a:ext cx="336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Educational background:</a:t>
            </a:r>
            <a:endParaRPr lang="th-TH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4990" y="3770035"/>
          <a:ext cx="7795608" cy="2305796"/>
        </p:xfrm>
        <a:graphic>
          <a:graphicData uri="http://schemas.openxmlformats.org/drawingml/2006/table">
            <a:tbl>
              <a:tblPr/>
              <a:tblGrid>
                <a:gridCol w="3332443"/>
                <a:gridCol w="1288069"/>
                <a:gridCol w="3175096"/>
              </a:tblGrid>
              <a:tr h="272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Name and place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Years attended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ordia New"/>
                        </a:rPr>
                        <a:t>Degrees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rdia New"/>
                        </a:rPr>
                        <a:t>University of Illinois , United States Of America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1981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rdia New"/>
                        </a:rPr>
                        <a:t>Ph.D. (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crosoft Sans Serif"/>
                        </a:rPr>
                        <a:t>Agricultural Economics</a:t>
                      </a:r>
                      <a:r>
                        <a:rPr lang="th-TH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rdia New"/>
                        </a:rPr>
                        <a:t>The Australia National University, Australia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1977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rdia New"/>
                        </a:rPr>
                        <a:t>M.S. (Agricultural Development Economics)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icrosoft Sans Serif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crosoft Sans Serif"/>
                        </a:rPr>
                        <a:t>Kasetsart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crosoft Sans Serif"/>
                        </a:rPr>
                        <a:t> University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ordia New"/>
                        </a:rPr>
                        <a:t>,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crosoft Sans Serif"/>
                        </a:rPr>
                        <a:t>Thailand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ordia New"/>
                        </a:rPr>
                        <a:t>1969</a:t>
                      </a: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Cordia New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crosoft Sans Serif"/>
                        </a:rPr>
                        <a:t>B.A.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icrosoft Sans Serif"/>
                        </a:rPr>
                        <a:t>Cooperative Economics</a:t>
                      </a:r>
                      <a:r>
                        <a:rPr lang="th-TH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8507" marR="485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2618" y="511522"/>
            <a:ext cx="2889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Instructor (non- permanent)</a:t>
            </a:r>
            <a:endParaRPr lang="th-TH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18</a:t>
            </a:fld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4672" lvl="1" indent="-457200"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Purpose</a:t>
            </a:r>
          </a:p>
          <a:p>
            <a:pPr marL="804672" lvl="1" indent="-457200">
              <a:buNone/>
            </a:pP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 lvl="1">
              <a:buNone/>
            </a:pP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Desires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to promote the Food Security Forecasting Model, in the field of standardization and conformity assessment on the basis of equality and mutual benefits.</a:t>
            </a:r>
          </a:p>
          <a:p>
            <a:pPr lvl="1"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 lvl="1">
              <a:buNone/>
            </a:pP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Recognizing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that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such cooperation shall promote economic partnership and support friendly relationships between member countries.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249"/>
            <a:ext cx="9145588" cy="135763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Bradley Hand ITC" pitchFamily="66" charset="0"/>
                <a:cs typeface="Andalus" pitchFamily="18" charset="-78"/>
              </a:rPr>
              <a:t>        2. </a:t>
            </a:r>
            <a:r>
              <a:rPr lang="en-US" sz="3200" b="1" dirty="0" smtClean="0">
                <a:latin typeface="Bradley Hand ITC" pitchFamily="66" charset="0"/>
                <a:cs typeface="Andalus" pitchFamily="18" charset="-78"/>
              </a:rPr>
              <a:t>Period</a:t>
            </a:r>
            <a:endParaRPr lang="th-TH" sz="32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86710"/>
            <a:ext cx="9145588" cy="15719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dirty="0" smtClean="0">
                <a:solidFill>
                  <a:schemeClr val="accent4">
                    <a:lumMod val="50000"/>
                  </a:schemeClr>
                </a:solidFill>
                <a:latin typeface="Algerian" pitchFamily="82" charset="0"/>
              </a:rPr>
              <a:t>2013 - 2015</a:t>
            </a:r>
            <a:endParaRPr lang="th-TH" sz="8800" dirty="0">
              <a:solidFill>
                <a:schemeClr val="accent4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7506"/>
            <a:ext cx="9145588" cy="1214727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	</a:t>
            </a:r>
            <a:r>
              <a:rPr lang="en-US" sz="2800" dirty="0" smtClean="0">
                <a:latin typeface="Bradley Hand ITC" pitchFamily="66" charset="0"/>
              </a:rPr>
              <a:t>3</a:t>
            </a:r>
            <a:r>
              <a:rPr lang="en-US" sz="2800" b="1" dirty="0" smtClean="0">
                <a:latin typeface="Bradley Hand ITC" pitchFamily="66" charset="0"/>
              </a:rPr>
              <a:t>. Activity</a:t>
            </a:r>
            <a:endParaRPr lang="th-TH" sz="28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168"/>
            <a:ext cx="9145588" cy="5726420"/>
          </a:xfrm>
        </p:spPr>
        <p:txBody>
          <a:bodyPr/>
          <a:lstStyle/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3-1.	To create the mid-long term supply and demand forecasting information.</a:t>
            </a:r>
          </a:p>
          <a:p>
            <a:pPr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3-2.	To broaden the necessary data for creating mid-long term supply and 	demand forecasting information.</a:t>
            </a:r>
            <a:endParaRPr lang="th-TH" sz="2200" dirty="0">
              <a:latin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7249"/>
            <a:ext cx="9145588" cy="92907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	</a:t>
            </a:r>
            <a:r>
              <a:rPr lang="en-US" sz="2400" dirty="0" smtClean="0">
                <a:latin typeface="Bradley Hand ITC" pitchFamily="66" charset="0"/>
              </a:rPr>
              <a:t>3</a:t>
            </a:r>
            <a:r>
              <a:rPr lang="en-US" sz="2400" b="1" dirty="0" smtClean="0">
                <a:latin typeface="Bradley Hand ITC" pitchFamily="66" charset="0"/>
              </a:rPr>
              <a:t>. Activity (2)</a:t>
            </a:r>
            <a:endParaRPr lang="th-TH" sz="24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9066"/>
            <a:ext cx="9145588" cy="54305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alus" pitchFamily="18" charset="-78"/>
                <a:cs typeface="Andalus" pitchFamily="18" charset="-78"/>
              </a:rPr>
              <a:t>      3.1     	Creating supply and demand forecasting information</a:t>
            </a:r>
          </a:p>
          <a:p>
            <a:pPr>
              <a:buNone/>
            </a:pP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     3.1.1	Learning and creating</a:t>
            </a:r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[first year] 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Understanding and learning forecasting </a:t>
            </a:r>
            <a:r>
              <a:rPr lang="en-US" sz="2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method</a:t>
            </a:r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		</a:t>
            </a:r>
            <a:r>
              <a:rPr lang="en-US" sz="22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Training	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Homework	Workshop (presentation)</a:t>
            </a:r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[Second year] 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Learning the forecasting </a:t>
            </a:r>
            <a:r>
              <a:rPr lang="en-US" sz="2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model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and creating supply and demand forecasting information using F Model</a:t>
            </a:r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		Training	Homework	Workshop (presentation)</a:t>
            </a:r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[Third year]  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Creating and </a:t>
            </a:r>
            <a:r>
              <a:rPr lang="en-US" sz="2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Analyzing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supply and demand forecasting information</a:t>
            </a:r>
          </a:p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		Training     	Homework	Workshop (presentation)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th-TH" sz="2800" dirty="0"/>
          </a:p>
        </p:txBody>
      </p:sp>
      <p:sp>
        <p:nvSpPr>
          <p:cNvPr id="32" name="Oval 31"/>
          <p:cNvSpPr/>
          <p:nvPr/>
        </p:nvSpPr>
        <p:spPr>
          <a:xfrm>
            <a:off x="5110422" y="2919433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36" name="Oval 35"/>
          <p:cNvSpPr/>
          <p:nvPr/>
        </p:nvSpPr>
        <p:spPr>
          <a:xfrm>
            <a:off x="1683043" y="2919433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37" name="Oval 36"/>
          <p:cNvSpPr/>
          <p:nvPr/>
        </p:nvSpPr>
        <p:spPr>
          <a:xfrm>
            <a:off x="1683043" y="4280397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39" name="Oval 38"/>
          <p:cNvSpPr/>
          <p:nvPr/>
        </p:nvSpPr>
        <p:spPr>
          <a:xfrm>
            <a:off x="1683043" y="5556300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40" name="Oval 39"/>
          <p:cNvSpPr/>
          <p:nvPr/>
        </p:nvSpPr>
        <p:spPr>
          <a:xfrm>
            <a:off x="5110422" y="4280397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41" name="Oval 40"/>
          <p:cNvSpPr/>
          <p:nvPr/>
        </p:nvSpPr>
        <p:spPr>
          <a:xfrm>
            <a:off x="5110422" y="5556300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11" name="Oval 10"/>
          <p:cNvSpPr/>
          <p:nvPr/>
        </p:nvSpPr>
        <p:spPr>
          <a:xfrm>
            <a:off x="3363131" y="2919433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12" name="Oval 11"/>
          <p:cNvSpPr/>
          <p:nvPr/>
        </p:nvSpPr>
        <p:spPr>
          <a:xfrm>
            <a:off x="3363131" y="4280397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13" name="Oval 12"/>
          <p:cNvSpPr/>
          <p:nvPr/>
        </p:nvSpPr>
        <p:spPr>
          <a:xfrm>
            <a:off x="3363131" y="5556300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95"/>
            <a:ext cx="9145588" cy="1000363"/>
          </a:xfrm>
        </p:spPr>
        <p:txBody>
          <a:bodyPr/>
          <a:lstStyle/>
          <a:p>
            <a:pPr algn="l"/>
            <a:r>
              <a:rPr lang="en-US" dirty="0" smtClean="0"/>
              <a:t>	</a:t>
            </a:r>
            <a:r>
              <a:rPr lang="en-US" sz="2400" dirty="0" smtClean="0">
                <a:latin typeface="Bradley Hand ITC" pitchFamily="66" charset="0"/>
              </a:rPr>
              <a:t>3</a:t>
            </a:r>
            <a:r>
              <a:rPr lang="en-US" sz="2400" b="1" dirty="0" smtClean="0">
                <a:latin typeface="Bradley Hand ITC" pitchFamily="66" charset="0"/>
              </a:rPr>
              <a:t>. Activity (3)</a:t>
            </a:r>
            <a:endParaRPr lang="th-TH" sz="24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570"/>
            <a:ext cx="9145588" cy="5259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ndalus" pitchFamily="18" charset="-78"/>
                <a:cs typeface="Andalus" pitchFamily="18" charset="-78"/>
              </a:rPr>
              <a:t>       3-1	Creating supply and demand </a:t>
            </a:r>
            <a:r>
              <a:rPr lang="en-US" altLang="ja-JP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ndalus" pitchFamily="18" charset="-78"/>
                <a:cs typeface="Andalus" pitchFamily="18" charset="-78"/>
              </a:rPr>
              <a:t>forecasting information </a:t>
            </a: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200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       3-1-2	Developing F Model</a:t>
            </a:r>
          </a:p>
          <a:p>
            <a:pPr>
              <a:buNone/>
            </a:pPr>
            <a:r>
              <a:rPr lang="en-US" sz="22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[First year]</a:t>
            </a:r>
          </a:p>
          <a:p>
            <a:pPr>
              <a:buNone/>
            </a:pPr>
            <a:r>
              <a:rPr lang="en-US" sz="22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Developing F Model</a:t>
            </a:r>
          </a:p>
          <a:p>
            <a:pPr>
              <a:buNone/>
            </a:pPr>
            <a:r>
              <a:rPr lang="en-US" sz="22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	             Developing by Japan International Research Center for 				Agricultural Sciences (JIRCAS)</a:t>
            </a:r>
          </a:p>
        </p:txBody>
      </p:sp>
      <p:sp>
        <p:nvSpPr>
          <p:cNvPr id="15" name="Oval 14"/>
          <p:cNvSpPr/>
          <p:nvPr/>
        </p:nvSpPr>
        <p:spPr>
          <a:xfrm>
            <a:off x="1524506" y="4029967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702"/>
            <a:ext cx="9145588" cy="114326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	</a:t>
            </a:r>
            <a:r>
              <a:rPr lang="en-US" sz="2400" dirty="0" smtClean="0">
                <a:latin typeface="Bradley Hand ITC" pitchFamily="66" charset="0"/>
              </a:rPr>
              <a:t>3</a:t>
            </a:r>
            <a:r>
              <a:rPr lang="en-US" sz="2400" b="1" dirty="0" smtClean="0">
                <a:latin typeface="Bradley Hand ITC" pitchFamily="66" charset="0"/>
              </a:rPr>
              <a:t>. Activity (4)</a:t>
            </a:r>
            <a:endParaRPr lang="th-TH" sz="24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8349"/>
            <a:ext cx="9145588" cy="5471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Andalus" pitchFamily="18" charset="-78"/>
                <a:cs typeface="Andalus" pitchFamily="18" charset="-78"/>
              </a:rPr>
              <a:t>       3-2	Broadening necessary data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3-2-1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	“Guideline for collecting data” for F Model</a:t>
            </a:r>
          </a:p>
          <a:p>
            <a:pPr>
              <a:buNone/>
            </a:pPr>
            <a:endParaRPr lang="en-US" sz="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		       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[First year – Second year]</a:t>
            </a:r>
          </a:p>
          <a:p>
            <a:pPr>
              <a:buNone/>
            </a:pPr>
            <a:endParaRPr lang="en-US" sz="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3-2-2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	Collecting the data based on guideline</a:t>
            </a:r>
          </a:p>
          <a:p>
            <a:pPr>
              <a:buNone/>
            </a:pPr>
            <a:endParaRPr lang="en-US" sz="800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2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                  </a:t>
            </a:r>
            <a:r>
              <a:rPr lang="en-US" sz="180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[First year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– Third year]</a:t>
            </a:r>
          </a:p>
          <a:p>
            <a:pPr>
              <a:buNone/>
            </a:pPr>
            <a:endParaRPr lang="en-US" sz="22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      3-2-3</a:t>
            </a:r>
            <a:r>
              <a:rPr lang="en-US" sz="2200" b="1" dirty="0" smtClean="0">
                <a:latin typeface="Andalus" pitchFamily="18" charset="-78"/>
                <a:cs typeface="Andalus" pitchFamily="18" charset="-78"/>
              </a:rPr>
              <a:t>	Improving AFSIS Database</a:t>
            </a:r>
          </a:p>
          <a:p>
            <a:pPr>
              <a:buNone/>
            </a:pPr>
            <a:r>
              <a:rPr lang="en-US" sz="22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                 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[Third year] </a:t>
            </a:r>
            <a:endParaRPr lang="th-TH" sz="1800" dirty="0">
              <a:solidFill>
                <a:schemeClr val="accent1">
                  <a:lumMod val="75000"/>
                </a:schemeClr>
              </a:solidFill>
              <a:latin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5588" cy="57858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</a:t>
            </a:r>
            <a:r>
              <a:rPr lang="en-US" sz="3200" dirty="0" smtClean="0">
                <a:latin typeface="Bradley Hand ITC" pitchFamily="66" charset="0"/>
              </a:rPr>
              <a:t>4</a:t>
            </a:r>
            <a:r>
              <a:rPr lang="en-US" sz="3200" b="1" dirty="0" smtClean="0">
                <a:latin typeface="Bradley Hand ITC" pitchFamily="66" charset="0"/>
              </a:rPr>
              <a:t>. Activity Schedule</a:t>
            </a:r>
            <a:endParaRPr lang="th-TH" sz="32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5110422" cy="64309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[First year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  <a:cs typeface="Andalus" pitchFamily="18" charset="-78"/>
              </a:rPr>
              <a:t>]</a:t>
            </a:r>
            <a:endParaRPr lang="th-TH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33637"/>
              </p:ext>
            </p:extLst>
          </p:nvPr>
        </p:nvGraphicFramePr>
        <p:xfrm>
          <a:off x="-6" y="1029104"/>
          <a:ext cx="9145593" cy="647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89"/>
                <a:gridCol w="866427"/>
                <a:gridCol w="703507"/>
                <a:gridCol w="703507"/>
                <a:gridCol w="703507"/>
                <a:gridCol w="786444"/>
                <a:gridCol w="620570"/>
                <a:gridCol w="703507"/>
                <a:gridCol w="703507"/>
                <a:gridCol w="703507"/>
                <a:gridCol w="703507"/>
                <a:gridCol w="703507"/>
                <a:gridCol w="703507"/>
              </a:tblGrid>
              <a:tr h="418090">
                <a:tc rowSpan="2">
                  <a:txBody>
                    <a:bodyPr/>
                    <a:lstStyle/>
                    <a:p>
                      <a:endParaRPr lang="th-TH" sz="2900" dirty="0"/>
                    </a:p>
                  </a:txBody>
                  <a:tcPr marL="43010" marR="43010" marT="54438" marB="5443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Jan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Feb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Mar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Apr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May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Jun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Jul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Aug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Sep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Oct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Nov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Dec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98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Investigating meeting                     Workshop                                                  Training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Workshop</a:t>
                      </a:r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th-TH" sz="1400" dirty="0">
                        <a:latin typeface="Andalus" pitchFamily="18" charset="-78"/>
                      </a:endParaRPr>
                    </a:p>
                  </a:txBody>
                  <a:tcPr marL="43010" marR="43010" marT="54438" marB="54438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14524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A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F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I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Andalus" pitchFamily="18" charset="-78"/>
                          <a:cs typeface="Andalus" pitchFamily="18" charset="-78"/>
                        </a:rPr>
                        <a:t>S</a:t>
                      </a:r>
                      <a:endParaRPr lang="th-TH" sz="1800" dirty="0"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                            </a:t>
                      </a: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                         Developing F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Model (JIRCAS)</a:t>
                      </a:r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</a:t>
                      </a:r>
                    </a:p>
                    <a:p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</a:t>
                      </a:r>
                    </a:p>
                    <a:p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</a:t>
                      </a:r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Guideline for data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(draft)</a:t>
                      </a:r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Guideline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for rice                                                               Guideline for other crops</a:t>
                      </a:r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7985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M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E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M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B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E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R</a:t>
                      </a:r>
                    </a:p>
                    <a:p>
                      <a:pPr algn="ctr"/>
                      <a:endParaRPr lang="en-US" sz="11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C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O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U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N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T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R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I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E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Andalus" pitchFamily="18" charset="-78"/>
                          <a:cs typeface="Andalus" pitchFamily="18" charset="-78"/>
                        </a:rPr>
                        <a:t>S</a:t>
                      </a: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</a:t>
                      </a: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</a:t>
                      </a: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                                              Homework                  </a:t>
                      </a:r>
                    </a:p>
                    <a:p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          Creating  forecasting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information </a:t>
                      </a:r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using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regression formula</a:t>
                      </a:r>
                    </a:p>
                    <a:p>
                      <a:endParaRPr lang="en-US" sz="1400" baseline="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                                                                                  Forecasting report</a:t>
                      </a:r>
                    </a:p>
                    <a:p>
                      <a:endParaRPr lang="en-US" sz="1400" baseline="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baseline="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</a:t>
                      </a:r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Examine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guideline</a:t>
                      </a:r>
                      <a:r>
                        <a:rPr lang="en-US" sz="1400" dirty="0" smtClean="0">
                          <a:latin typeface="Andalus" pitchFamily="18" charset="-78"/>
                          <a:cs typeface="Andalus" pitchFamily="18" charset="-78"/>
                        </a:rPr>
                        <a:t>                                        Data Collecting                                                                                 </a:t>
                      </a:r>
                      <a:r>
                        <a:rPr lang="en-US" sz="1400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th-TH" sz="1400" dirty="0">
                        <a:latin typeface="Andalus" pitchFamily="18" charset="-78"/>
                      </a:endParaRPr>
                    </a:p>
                  </a:txBody>
                  <a:tcPr marL="86020" marR="86020" marT="45731" marB="4573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4983902" y="1900732"/>
            <a:ext cx="268814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38842" y="2829622"/>
            <a:ext cx="315856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5-Point Star 13"/>
          <p:cNvSpPr/>
          <p:nvPr/>
        </p:nvSpPr>
        <p:spPr>
          <a:xfrm>
            <a:off x="4849495" y="3418454"/>
            <a:ext cx="67204" cy="85060"/>
          </a:xfrm>
          <a:prstGeom prst="star5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453411" y="4621583"/>
            <a:ext cx="2582043" cy="94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20451" y="5930819"/>
            <a:ext cx="326902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792109" y="5920004"/>
            <a:ext cx="309357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/>
          <p:cNvSpPr/>
          <p:nvPr/>
        </p:nvSpPr>
        <p:spPr>
          <a:xfrm>
            <a:off x="1212618" y="1717503"/>
            <a:ext cx="134407" cy="17012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/>
          </a:p>
        </p:txBody>
      </p:sp>
      <p:sp>
        <p:nvSpPr>
          <p:cNvPr id="32" name="Flowchart: Connector 31"/>
          <p:cNvSpPr/>
          <p:nvPr/>
        </p:nvSpPr>
        <p:spPr>
          <a:xfrm>
            <a:off x="2811561" y="1717503"/>
            <a:ext cx="134407" cy="17012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/>
          </a:p>
        </p:txBody>
      </p:sp>
      <p:sp>
        <p:nvSpPr>
          <p:cNvPr id="33" name="Flowchart: Connector 32"/>
          <p:cNvSpPr/>
          <p:nvPr/>
        </p:nvSpPr>
        <p:spPr>
          <a:xfrm>
            <a:off x="8169860" y="1730395"/>
            <a:ext cx="134407" cy="17012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dirty="0"/>
          </a:p>
        </p:txBody>
      </p:sp>
      <p:sp>
        <p:nvSpPr>
          <p:cNvPr id="43" name="5-Point Star 42"/>
          <p:cNvSpPr/>
          <p:nvPr/>
        </p:nvSpPr>
        <p:spPr>
          <a:xfrm>
            <a:off x="2845163" y="3407114"/>
            <a:ext cx="67204" cy="8506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Straight Arrow Connector 19"/>
          <p:cNvCxnSpPr/>
          <p:nvPr/>
        </p:nvCxnSpPr>
        <p:spPr>
          <a:xfrm>
            <a:off x="7901046" y="5144573"/>
            <a:ext cx="26881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42"/>
          <p:cNvSpPr/>
          <p:nvPr/>
        </p:nvSpPr>
        <p:spPr>
          <a:xfrm>
            <a:off x="8569438" y="3375924"/>
            <a:ext cx="67204" cy="8506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934" y="-382303"/>
            <a:ext cx="9145588" cy="982713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	</a:t>
            </a:r>
            <a:r>
              <a:rPr lang="en-US" sz="2400" dirty="0" smtClean="0">
                <a:latin typeface="Bradley Hand ITC" pitchFamily="66" charset="0"/>
              </a:rPr>
              <a:t>4</a:t>
            </a:r>
            <a:r>
              <a:rPr lang="en-US" sz="2400" b="1" dirty="0" smtClean="0">
                <a:latin typeface="Bradley Hand ITC" pitchFamily="66" charset="0"/>
              </a:rPr>
              <a:t>.Activity Schedule (2)</a:t>
            </a:r>
            <a:endParaRPr lang="th-TH" sz="2400" b="1" dirty="0">
              <a:latin typeface="Bradley Hand ITC" pitchFamily="66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343531"/>
              </p:ext>
            </p:extLst>
          </p:nvPr>
        </p:nvGraphicFramePr>
        <p:xfrm>
          <a:off x="0" y="963047"/>
          <a:ext cx="9145592" cy="6265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95"/>
                <a:gridCol w="732020"/>
                <a:gridCol w="703507"/>
                <a:gridCol w="703507"/>
                <a:gridCol w="703507"/>
                <a:gridCol w="703507"/>
                <a:gridCol w="703507"/>
                <a:gridCol w="703507"/>
                <a:gridCol w="703507"/>
                <a:gridCol w="703507"/>
                <a:gridCol w="703507"/>
                <a:gridCol w="703507"/>
                <a:gridCol w="703507"/>
              </a:tblGrid>
              <a:tr h="435505">
                <a:tc rowSpan="2">
                  <a:txBody>
                    <a:bodyPr/>
                    <a:lstStyle/>
                    <a:p>
                      <a:endParaRPr lang="th-TH" sz="17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Jan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Feb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Mar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Apr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May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Jun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Jul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Aug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Sep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Oct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Nov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Dec</a:t>
                      </a:r>
                      <a:endParaRPr lang="th-TH" sz="2100" b="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866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Training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Workshop                                                                 </a:t>
                      </a:r>
                      <a:endParaRPr lang="th-TH" sz="140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33145">
                <a:tc>
                  <a:txBody>
                    <a:bodyPr/>
                    <a:lstStyle/>
                    <a:p>
                      <a:pPr algn="ctr"/>
                      <a:endParaRPr lang="en-US" sz="17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A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F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I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</a:t>
                      </a:r>
                      <a:endParaRPr lang="th-TH" sz="170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F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Model review (JIRCAS)                                                                F Model parameter (JIRCAS)</a:t>
                      </a:r>
                    </a:p>
                    <a:p>
                      <a:endParaRPr lang="en-US" sz="1400" baseline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          Guideline for meats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Improving statistical method          (Supporting for target countries)</a:t>
                      </a:r>
                      <a:endParaRPr lang="th-TH" sz="140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21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M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E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M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B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E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R</a:t>
                      </a:r>
                    </a:p>
                    <a:p>
                      <a:pPr algn="ctr"/>
                      <a:endParaRPr lang="en-US" sz="11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C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O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U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N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T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R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I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E</a:t>
                      </a:r>
                    </a:p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S</a:t>
                      </a:r>
                      <a:endParaRPr lang="th-TH" sz="1100" dirty="0">
                        <a:solidFill>
                          <a:schemeClr val="tx1"/>
                        </a:solidFill>
                        <a:latin typeface="Andalus" pitchFamily="18" charset="-78"/>
                      </a:endParaRP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2"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Homework</a:t>
                      </a: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Creating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forecasting information using F Model                                                   Extending target commodities</a:t>
                      </a:r>
                    </a:p>
                    <a:p>
                      <a:endParaRPr lang="en-US" sz="1000" baseline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endParaRPr lang="en-US" sz="1000" baseline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                                Forecasting report</a:t>
                      </a: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</a:t>
                      </a:r>
                    </a:p>
                    <a:p>
                      <a:endParaRPr lang="en-US" sz="1900" baseline="0" dirty="0" smtClean="0">
                        <a:solidFill>
                          <a:schemeClr val="tx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ndalus" pitchFamily="18" charset="-78"/>
                          <a:cs typeface="Andalus" pitchFamily="18" charset="-78"/>
                        </a:rPr>
                        <a:t>                                                                             Data collecting</a:t>
                      </a:r>
                    </a:p>
                  </a:txBody>
                  <a:tcPr marL="86020" marR="86020" marT="54438" marB="5443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2083309" y="2832481"/>
            <a:ext cx="2284920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42193" y="3684975"/>
            <a:ext cx="7997219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14228" y="4960878"/>
            <a:ext cx="3965008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2193" y="6151721"/>
            <a:ext cx="7997219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1972" y="522758"/>
            <a:ext cx="3225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[Second year]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244829" y="1643529"/>
            <a:ext cx="134407" cy="17012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8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11008" y="1815540"/>
            <a:ext cx="26881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5-Point Star 13"/>
          <p:cNvSpPr/>
          <p:nvPr/>
        </p:nvSpPr>
        <p:spPr>
          <a:xfrm>
            <a:off x="5278431" y="3151449"/>
            <a:ext cx="67204" cy="85060"/>
          </a:xfrm>
          <a:prstGeom prst="star5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Straight Arrow Connector 23"/>
          <p:cNvCxnSpPr/>
          <p:nvPr/>
        </p:nvCxnSpPr>
        <p:spPr>
          <a:xfrm>
            <a:off x="6051271" y="4960878"/>
            <a:ext cx="26765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1"/>
          <p:cNvCxnSpPr/>
          <p:nvPr/>
        </p:nvCxnSpPr>
        <p:spPr>
          <a:xfrm>
            <a:off x="6035643" y="2830591"/>
            <a:ext cx="1747291" cy="18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3"/>
          <p:cNvCxnSpPr/>
          <p:nvPr/>
        </p:nvCxnSpPr>
        <p:spPr>
          <a:xfrm>
            <a:off x="5009617" y="5487528"/>
            <a:ext cx="26881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7EC1-FC7D-42B6-AEBE-A2AF3AD5B32E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ック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ッ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2293</TotalTime>
  <Words>2022</Words>
  <Application>Microsoft Office PowerPoint</Application>
  <PresentationFormat>กำหนดเอง</PresentationFormat>
  <Paragraphs>934</Paragraphs>
  <Slides>18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シック</vt:lpstr>
      <vt:lpstr>Implementation Plan for Food Security Forecasting  Model (F Model) Information in AFSIS</vt:lpstr>
      <vt:lpstr>งานนำเสนอ PowerPoint</vt:lpstr>
      <vt:lpstr>        2. Period</vt:lpstr>
      <vt:lpstr> 3. Activity</vt:lpstr>
      <vt:lpstr> 3. Activity (2)</vt:lpstr>
      <vt:lpstr> 3. Activity (3)</vt:lpstr>
      <vt:lpstr> 3. Activity (4)</vt:lpstr>
      <vt:lpstr> 4. Activity Schedule</vt:lpstr>
      <vt:lpstr> 4.Activity Schedule (2)</vt:lpstr>
      <vt:lpstr> 4. Activity Schedule (3)</vt:lpstr>
      <vt:lpstr>งานนำเสนอ PowerPoint</vt:lpstr>
      <vt:lpstr> 5.Implementation Structure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Plan for Food Security Forecasting  Information in AFSIS</dc:title>
  <dc:creator>3633</dc:creator>
  <cp:lastModifiedBy>oaeadmin</cp:lastModifiedBy>
  <cp:revision>210</cp:revision>
  <cp:lastPrinted>2013-03-28T10:07:26Z</cp:lastPrinted>
  <dcterms:created xsi:type="dcterms:W3CDTF">2013-01-15T06:50:11Z</dcterms:created>
  <dcterms:modified xsi:type="dcterms:W3CDTF">2018-10-28T14:25:48Z</dcterms:modified>
</cp:coreProperties>
</file>